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1"/>
  </p:notesMasterIdLst>
  <p:sldIdLst>
    <p:sldId id="409" r:id="rId2"/>
    <p:sldId id="257" r:id="rId3"/>
    <p:sldId id="439" r:id="rId4"/>
    <p:sldId id="693" r:id="rId5"/>
    <p:sldId id="699" r:id="rId6"/>
    <p:sldId id="695" r:id="rId7"/>
    <p:sldId id="694" r:id="rId8"/>
    <p:sldId id="697" r:id="rId9"/>
    <p:sldId id="705" r:id="rId10"/>
    <p:sldId id="706" r:id="rId11"/>
    <p:sldId id="708" r:id="rId12"/>
    <p:sldId id="698" r:id="rId13"/>
    <p:sldId id="696" r:id="rId14"/>
    <p:sldId id="704" r:id="rId15"/>
    <p:sldId id="703" r:id="rId16"/>
    <p:sldId id="700" r:id="rId17"/>
    <p:sldId id="701" r:id="rId18"/>
    <p:sldId id="702" r:id="rId19"/>
    <p:sldId id="709" r:id="rId20"/>
    <p:sldId id="710" r:id="rId21"/>
    <p:sldId id="711" r:id="rId22"/>
    <p:sldId id="712" r:id="rId23"/>
    <p:sldId id="713" r:id="rId24"/>
    <p:sldId id="714" r:id="rId25"/>
    <p:sldId id="715" r:id="rId26"/>
    <p:sldId id="716" r:id="rId27"/>
    <p:sldId id="483" r:id="rId28"/>
    <p:sldId id="287" r:id="rId29"/>
    <p:sldId id="288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4D9"/>
    <a:srgbClr val="009BAF"/>
    <a:srgbClr val="D85C90"/>
    <a:srgbClr val="FBBBC3"/>
    <a:srgbClr val="0D324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63" Type="http://schemas.openxmlformats.org/officeDocument/2006/relationships/commentAuthors" Target="commentAuthor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customschemas.google.com/relationships/presentationmetadata" Target="metadata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27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52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Microframeworks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Micro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frameworks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Google Shape;44;p33">
            <a:extLst>
              <a:ext uri="{FF2B5EF4-FFF2-40B4-BE49-F238E27FC236}">
                <a16:creationId xmlns:a16="http://schemas.microsoft.com/office/drawing/2014/main" id="{06300C46-E768-CE8C-C6A9-97E92956974D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33">
            <a:extLst>
              <a:ext uri="{FF2B5EF4-FFF2-40B4-BE49-F238E27FC236}">
                <a16:creationId xmlns:a16="http://schemas.microsoft.com/office/drawing/2014/main" id="{B82B8BD9-5D28-A9CA-D1DA-AD7085DD67F8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8;p33">
            <a:extLst>
              <a:ext uri="{FF2B5EF4-FFF2-40B4-BE49-F238E27FC236}">
                <a16:creationId xmlns:a16="http://schemas.microsoft.com/office/drawing/2014/main" id="{ED9DCDE6-EC14-E1A7-447A-F80B7D2CEB37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3;p33">
            <a:extLst>
              <a:ext uri="{FF2B5EF4-FFF2-40B4-BE49-F238E27FC236}">
                <a16:creationId xmlns:a16="http://schemas.microsoft.com/office/drawing/2014/main" id="{F7692CF3-072F-9C8D-5E85-7B8B359F3E38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5;p33">
            <a:extLst>
              <a:ext uri="{FF2B5EF4-FFF2-40B4-BE49-F238E27FC236}">
                <a16:creationId xmlns:a16="http://schemas.microsoft.com/office/drawing/2014/main" id="{65D1EFC5-543C-5244-CBB3-CCA4FB37D9A2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Micro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frameworks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7;p33">
            <a:extLst>
              <a:ext uri="{FF2B5EF4-FFF2-40B4-BE49-F238E27FC236}">
                <a16:creationId xmlns:a16="http://schemas.microsoft.com/office/drawing/2014/main" id="{E6ECFDC7-B629-189B-3705-9133530C2CA3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Google Shape;44;p33">
            <a:extLst>
              <a:ext uri="{FF2B5EF4-FFF2-40B4-BE49-F238E27FC236}">
                <a16:creationId xmlns:a16="http://schemas.microsoft.com/office/drawing/2014/main" id="{7A555CAD-3352-CF3E-CB48-CE24819B93D0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33">
            <a:extLst>
              <a:ext uri="{FF2B5EF4-FFF2-40B4-BE49-F238E27FC236}">
                <a16:creationId xmlns:a16="http://schemas.microsoft.com/office/drawing/2014/main" id="{5B081C51-32B9-24E4-46C4-A22FA9786BFC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8;p33">
            <a:extLst>
              <a:ext uri="{FF2B5EF4-FFF2-40B4-BE49-F238E27FC236}">
                <a16:creationId xmlns:a16="http://schemas.microsoft.com/office/drawing/2014/main" id="{6DFAFD57-8770-9146-F0B7-4D08B66F2CD4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3;p33">
            <a:extLst>
              <a:ext uri="{FF2B5EF4-FFF2-40B4-BE49-F238E27FC236}">
                <a16:creationId xmlns:a16="http://schemas.microsoft.com/office/drawing/2014/main" id="{7C74849B-B129-458D-A669-F4EE398D7E8D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5;p33">
            <a:extLst>
              <a:ext uri="{FF2B5EF4-FFF2-40B4-BE49-F238E27FC236}">
                <a16:creationId xmlns:a16="http://schemas.microsoft.com/office/drawing/2014/main" id="{9EAEE993-0444-F372-B1D5-636BE1EB17D6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Micro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frameworks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7;p33">
            <a:extLst>
              <a:ext uri="{FF2B5EF4-FFF2-40B4-BE49-F238E27FC236}">
                <a16:creationId xmlns:a16="http://schemas.microsoft.com/office/drawing/2014/main" id="{A0111901-5465-4EAB-E724-1170DD8C2FF9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guelcostaparedes.medium.com/rest-api-benchmark-phalcon-lumen-php-vs-express-node-js-5d5539967e28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Nicolas Ramirez Velez</a:t>
            </a:r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B3694-AAB7-9CCD-8F94-AE064A07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Microframewroks</a:t>
            </a:r>
            <a:r>
              <a:rPr lang="es-CO" dirty="0"/>
              <a:t> vs. Full </a:t>
            </a:r>
            <a:r>
              <a:rPr lang="es-CO" dirty="0" err="1"/>
              <a:t>Stack</a:t>
            </a:r>
            <a:r>
              <a:rPr lang="es-CO" dirty="0"/>
              <a:t> </a:t>
            </a:r>
            <a:r>
              <a:rPr lang="es-CO" dirty="0" err="1"/>
              <a:t>Frameworks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C8C04B-5C44-6141-DA9F-14528ABC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1026" name="Picture 2" descr="Micro Vs Full-Stack Frameworks">
            <a:extLst>
              <a:ext uri="{FF2B5EF4-FFF2-40B4-BE49-F238E27FC236}">
                <a16:creationId xmlns:a16="http://schemas.microsoft.com/office/drawing/2014/main" id="{CA2A6341-29BB-8D36-72CF-AB7DA2DD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44917"/>
            <a:ext cx="6324600" cy="56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Framework Logo PNG Vectors Free Download">
            <a:extLst>
              <a:ext uri="{FF2B5EF4-FFF2-40B4-BE49-F238E27FC236}">
                <a16:creationId xmlns:a16="http://schemas.microsoft.com/office/drawing/2014/main" id="{098E7583-099D-BA35-378A-2E301DD1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40" y="1466849"/>
            <a:ext cx="1211009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rende FastAPI desde 0">
            <a:extLst>
              <a:ext uri="{FF2B5EF4-FFF2-40B4-BE49-F238E27FC236}">
                <a16:creationId xmlns:a16="http://schemas.microsoft.com/office/drawing/2014/main" id="{F8A11AF4-6DBF-F34D-6311-941BFDF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743450"/>
            <a:ext cx="3076383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 Best Practices to Secure Your Node.js Application in Production | by  Afser Ali | Medium">
            <a:extLst>
              <a:ext uri="{FF2B5EF4-FFF2-40B4-BE49-F238E27FC236}">
                <a16:creationId xmlns:a16="http://schemas.microsoft.com/office/drawing/2014/main" id="{8EF3D0AD-AFBF-D39E-A479-637677C63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099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ación de RESTful API con Lumen – My Tech Valley">
            <a:extLst>
              <a:ext uri="{FF2B5EF4-FFF2-40B4-BE49-F238E27FC236}">
                <a16:creationId xmlns:a16="http://schemas.microsoft.com/office/drawing/2014/main" id="{A28EB8F5-4938-1148-4541-17A314D4C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/>
          <a:stretch/>
        </p:blipFill>
        <p:spPr bwMode="auto">
          <a:xfrm>
            <a:off x="1514475" y="5633679"/>
            <a:ext cx="2143124" cy="10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jango - Full Stack Python">
            <a:extLst>
              <a:ext uri="{FF2B5EF4-FFF2-40B4-BE49-F238E27FC236}">
                <a16:creationId xmlns:a16="http://schemas.microsoft.com/office/drawing/2014/main" id="{CF6FCAF2-3C83-43DC-0767-4F54EC82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290" y="1952624"/>
            <a:ext cx="1941459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Qué es Laravel? - 24 Cosas a Saber este [2024]">
            <a:extLst>
              <a:ext uri="{FF2B5EF4-FFF2-40B4-BE49-F238E27FC236}">
                <a16:creationId xmlns:a16="http://schemas.microsoft.com/office/drawing/2014/main" id="{8444457D-5D2B-E954-626D-57B35999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01" y="2762249"/>
            <a:ext cx="1993549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urso de Ruby on Rails 3. El desarrollo web inteligente del presente y  futuro. |">
            <a:extLst>
              <a:ext uri="{FF2B5EF4-FFF2-40B4-BE49-F238E27FC236}">
                <a16:creationId xmlns:a16="http://schemas.microsoft.com/office/drawing/2014/main" id="{3D4E3DE3-B5B5-4830-FBEB-5A44BD6E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5" y="3952875"/>
            <a:ext cx="1460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rticle on &quot;AngularJS&quot;">
            <a:extLst>
              <a:ext uri="{FF2B5EF4-FFF2-40B4-BE49-F238E27FC236}">
                <a16:creationId xmlns:a16="http://schemas.microsoft.com/office/drawing/2014/main" id="{A548CA22-22B0-D71B-0274-19BB0DD4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83" y="5124450"/>
            <a:ext cx="159575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3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B3694-AAB7-9CCD-8F94-AE064A07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Microframewroks</a:t>
            </a:r>
            <a:r>
              <a:rPr lang="es-CO" dirty="0"/>
              <a:t> vs. Full </a:t>
            </a:r>
            <a:r>
              <a:rPr lang="es-CO" dirty="0" err="1"/>
              <a:t>Stack</a:t>
            </a:r>
            <a:r>
              <a:rPr lang="es-CO" dirty="0"/>
              <a:t> </a:t>
            </a:r>
            <a:r>
              <a:rPr lang="es-CO" dirty="0" err="1"/>
              <a:t>Frameworks</a:t>
            </a:r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C3C396E-8FC7-EBC8-6223-8DEBBDC50E6D}"/>
              </a:ext>
            </a:extLst>
          </p:cNvPr>
          <p:cNvSpPr/>
          <p:nvPr/>
        </p:nvSpPr>
        <p:spPr>
          <a:xfrm>
            <a:off x="5686425" y="1390650"/>
            <a:ext cx="2628900" cy="619125"/>
          </a:xfrm>
          <a:prstGeom prst="rect">
            <a:avLst/>
          </a:prstGeom>
          <a:solidFill>
            <a:srgbClr val="FBBB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Microframeworks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0847D0-08C5-7804-BEE9-86579953B989}"/>
              </a:ext>
            </a:extLst>
          </p:cNvPr>
          <p:cNvSpPr/>
          <p:nvPr/>
        </p:nvSpPr>
        <p:spPr>
          <a:xfrm>
            <a:off x="8953500" y="1362075"/>
            <a:ext cx="2628900" cy="619125"/>
          </a:xfrm>
          <a:prstGeom prst="rect">
            <a:avLst/>
          </a:prstGeom>
          <a:solidFill>
            <a:srgbClr val="D85C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Full-</a:t>
            </a:r>
            <a:r>
              <a:rPr lang="es-CO" b="1" dirty="0" err="1">
                <a:solidFill>
                  <a:schemeClr val="bg1"/>
                </a:solidFill>
              </a:rPr>
              <a:t>Stack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Frameworks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1B3890-E644-DF95-006B-1E59D73B5D67}"/>
              </a:ext>
            </a:extLst>
          </p:cNvPr>
          <p:cNvSpPr/>
          <p:nvPr/>
        </p:nvSpPr>
        <p:spPr>
          <a:xfrm>
            <a:off x="2095500" y="1381125"/>
            <a:ext cx="2628900" cy="619125"/>
          </a:xfrm>
          <a:prstGeom prst="rect">
            <a:avLst/>
          </a:prstGeom>
          <a:solidFill>
            <a:srgbClr val="FCD4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Característica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FFEE9D-C3E1-EE81-3ED2-8B4B421203ED}"/>
              </a:ext>
            </a:extLst>
          </p:cNvPr>
          <p:cNvSpPr/>
          <p:nvPr/>
        </p:nvSpPr>
        <p:spPr>
          <a:xfrm>
            <a:off x="2085975" y="2247900"/>
            <a:ext cx="2628900" cy="619125"/>
          </a:xfrm>
          <a:prstGeom prst="rect">
            <a:avLst/>
          </a:prstGeom>
          <a:solidFill>
            <a:srgbClr val="FCD4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Complejidad del Framework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21CCDF-7B0E-8CC3-FABC-426256B6F3AA}"/>
              </a:ext>
            </a:extLst>
          </p:cNvPr>
          <p:cNvSpPr/>
          <p:nvPr/>
        </p:nvSpPr>
        <p:spPr>
          <a:xfrm>
            <a:off x="5695950" y="2219325"/>
            <a:ext cx="2628900" cy="619125"/>
          </a:xfrm>
          <a:prstGeom prst="rect">
            <a:avLst/>
          </a:prstGeom>
          <a:solidFill>
            <a:srgbClr val="FBBB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Código mínimo; aplicaciones más pequeñas y de desarrollo rápida.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D2372A0-8DA9-7B9D-C348-94EDE4263BF3}"/>
              </a:ext>
            </a:extLst>
          </p:cNvPr>
          <p:cNvSpPr/>
          <p:nvPr/>
        </p:nvSpPr>
        <p:spPr>
          <a:xfrm>
            <a:off x="8982075" y="2276475"/>
            <a:ext cx="2628900" cy="619125"/>
          </a:xfrm>
          <a:prstGeom prst="rect">
            <a:avLst/>
          </a:prstGeom>
          <a:solidFill>
            <a:srgbClr val="D85C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Herramientas y módulos para desarrollo y </a:t>
            </a:r>
            <a:r>
              <a:rPr lang="es-CO" sz="1400" dirty="0" err="1">
                <a:solidFill>
                  <a:schemeClr val="bg1"/>
                </a:solidFill>
              </a:rPr>
              <a:t>mantnemiento</a:t>
            </a:r>
            <a:r>
              <a:rPr lang="es-CO" sz="1400" dirty="0">
                <a:solidFill>
                  <a:schemeClr val="bg1"/>
                </a:solidFill>
              </a:rPr>
              <a:t> de aplicaciones grandes.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5303A0D-6794-D12D-CADE-6200AC43A7C5}"/>
              </a:ext>
            </a:extLst>
          </p:cNvPr>
          <p:cNvSpPr/>
          <p:nvPr/>
        </p:nvSpPr>
        <p:spPr>
          <a:xfrm>
            <a:off x="2085975" y="3095625"/>
            <a:ext cx="2628900" cy="619125"/>
          </a:xfrm>
          <a:prstGeom prst="rect">
            <a:avLst/>
          </a:prstGeom>
          <a:solidFill>
            <a:srgbClr val="FCD4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Componentes del Framework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ACB41CC-007F-D863-6C92-08D08B8805FC}"/>
              </a:ext>
            </a:extLst>
          </p:cNvPr>
          <p:cNvSpPr/>
          <p:nvPr/>
        </p:nvSpPr>
        <p:spPr>
          <a:xfrm>
            <a:off x="5695950" y="3124200"/>
            <a:ext cx="2628900" cy="619125"/>
          </a:xfrm>
          <a:prstGeom prst="rect">
            <a:avLst/>
          </a:prstGeom>
          <a:solidFill>
            <a:srgbClr val="FBBB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Proveen al menos el procesamiento de </a:t>
            </a:r>
            <a:r>
              <a:rPr lang="es-CO" sz="1400" dirty="0" err="1">
                <a:solidFill>
                  <a:schemeClr val="tx1"/>
                </a:solidFill>
              </a:rPr>
              <a:t>requests</a:t>
            </a:r>
            <a:r>
              <a:rPr lang="es-CO" sz="1400" dirty="0">
                <a:solidFill>
                  <a:schemeClr val="tx1"/>
                </a:solidFill>
              </a:rPr>
              <a:t> y responses.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A47A468-4911-BB29-BC00-F3B9723EA0E3}"/>
              </a:ext>
            </a:extLst>
          </p:cNvPr>
          <p:cNvSpPr/>
          <p:nvPr/>
        </p:nvSpPr>
        <p:spPr>
          <a:xfrm>
            <a:off x="9020175" y="3162300"/>
            <a:ext cx="2628900" cy="619125"/>
          </a:xfrm>
          <a:prstGeom prst="rect">
            <a:avLst/>
          </a:prstGeom>
          <a:solidFill>
            <a:srgbClr val="D85C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Proveen ruteo, MVC, ORM, seguridad, generación de código, </a:t>
            </a:r>
            <a:r>
              <a:rPr lang="es-CO" sz="1200" dirty="0" err="1">
                <a:solidFill>
                  <a:schemeClr val="bg1"/>
                </a:solidFill>
              </a:rPr>
              <a:t>template</a:t>
            </a:r>
            <a:r>
              <a:rPr lang="es-CO" sz="1200" dirty="0">
                <a:solidFill>
                  <a:schemeClr val="bg1"/>
                </a:solidFill>
              </a:rPr>
              <a:t> </a:t>
            </a:r>
            <a:r>
              <a:rPr lang="es-CO" sz="1200" dirty="0" err="1">
                <a:solidFill>
                  <a:schemeClr val="bg1"/>
                </a:solidFill>
              </a:rPr>
              <a:t>engines</a:t>
            </a:r>
            <a:r>
              <a:rPr lang="es-CO" sz="1200" dirty="0">
                <a:solidFill>
                  <a:schemeClr val="bg1"/>
                </a:solidFill>
              </a:rPr>
              <a:t>, validaciones, etc.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2F9E6C-D8DF-2754-AF44-CCDF670DDE92}"/>
              </a:ext>
            </a:extLst>
          </p:cNvPr>
          <p:cNvSpPr/>
          <p:nvPr/>
        </p:nvSpPr>
        <p:spPr>
          <a:xfrm>
            <a:off x="2085975" y="3952875"/>
            <a:ext cx="2628900" cy="619125"/>
          </a:xfrm>
          <a:prstGeom prst="rect">
            <a:avLst/>
          </a:prstGeom>
          <a:solidFill>
            <a:srgbClr val="FCD4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Curva de aprendizaje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E62B0F-591B-5D2C-4A94-D4C4992FC7FA}"/>
              </a:ext>
            </a:extLst>
          </p:cNvPr>
          <p:cNvSpPr/>
          <p:nvPr/>
        </p:nvSpPr>
        <p:spPr>
          <a:xfrm>
            <a:off x="5705475" y="3981450"/>
            <a:ext cx="2628900" cy="619125"/>
          </a:xfrm>
          <a:prstGeom prst="rect">
            <a:avLst/>
          </a:prstGeom>
          <a:solidFill>
            <a:srgbClr val="FBBB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tx1"/>
                </a:solidFill>
              </a:rPr>
              <a:t>Curva de aprendizaje llana debido a su baja complejidad y número de componentes.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542F052-CB41-DB87-8AB7-3F85CDDE4607}"/>
              </a:ext>
            </a:extLst>
          </p:cNvPr>
          <p:cNvSpPr/>
          <p:nvPr/>
        </p:nvSpPr>
        <p:spPr>
          <a:xfrm>
            <a:off x="9048750" y="4000500"/>
            <a:ext cx="2628900" cy="619125"/>
          </a:xfrm>
          <a:prstGeom prst="rect">
            <a:avLst/>
          </a:prstGeom>
          <a:solidFill>
            <a:srgbClr val="D85C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Curva de aprendizaje más pronunciada debido a la complejidad y componentes.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4C8935F-C89C-9EDA-0669-0258D5058D4F}"/>
              </a:ext>
            </a:extLst>
          </p:cNvPr>
          <p:cNvSpPr/>
          <p:nvPr/>
        </p:nvSpPr>
        <p:spPr>
          <a:xfrm>
            <a:off x="2085975" y="4800600"/>
            <a:ext cx="2628900" cy="619125"/>
          </a:xfrm>
          <a:prstGeom prst="rect">
            <a:avLst/>
          </a:prstGeom>
          <a:solidFill>
            <a:srgbClr val="FCD4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Nivel de Código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8FA7B4F-6F7F-E678-A017-117B05664DB1}"/>
              </a:ext>
            </a:extLst>
          </p:cNvPr>
          <p:cNvSpPr/>
          <p:nvPr/>
        </p:nvSpPr>
        <p:spPr>
          <a:xfrm>
            <a:off x="5734050" y="4829175"/>
            <a:ext cx="2628900" cy="619125"/>
          </a:xfrm>
          <a:prstGeom prst="rect">
            <a:avLst/>
          </a:prstGeom>
          <a:solidFill>
            <a:srgbClr val="FBBB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tx1"/>
                </a:solidFill>
              </a:rPr>
              <a:t>Más pequeñas. Entre 100 – 5000 líneas de código.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817EFE-A08E-40EE-0F74-193471C45AFC}"/>
              </a:ext>
            </a:extLst>
          </p:cNvPr>
          <p:cNvSpPr/>
          <p:nvPr/>
        </p:nvSpPr>
        <p:spPr>
          <a:xfrm>
            <a:off x="9029700" y="4848225"/>
            <a:ext cx="2628900" cy="619125"/>
          </a:xfrm>
          <a:prstGeom prst="rect">
            <a:avLst/>
          </a:prstGeom>
          <a:solidFill>
            <a:srgbClr val="D85C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solidFill>
                  <a:schemeClr val="bg1"/>
                </a:solidFill>
              </a:rPr>
              <a:t>Debido a número de módulos, componentes y servicios, típicamente por encima de las 5000 líneas.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F9CEEDB-DF4A-6089-A0DF-30642C5E6DDA}"/>
              </a:ext>
            </a:extLst>
          </p:cNvPr>
          <p:cNvSpPr/>
          <p:nvPr/>
        </p:nvSpPr>
        <p:spPr>
          <a:xfrm>
            <a:off x="1857375" y="5553734"/>
            <a:ext cx="10153650" cy="12185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Tradicionalmente, los </a:t>
            </a:r>
            <a:r>
              <a:rPr lang="es-CO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microframeworks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 han sido asociados a proyectos de pequeña escala. No obstante, con la aparición de las arquitecturas orientadas a microservicios, los </a:t>
            </a:r>
            <a:r>
              <a:rPr lang="es-CO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microframeworks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 han sido usados en proyectos de escalas mayores, facilitando bajo acoplamiento usando apps pequeñas.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800" dirty="0"/>
              <a:t>Comparación de rendimiento de varios </a:t>
            </a:r>
            <a:r>
              <a:rPr lang="es-CO" sz="2800" dirty="0" err="1"/>
              <a:t>micro-frameworks</a:t>
            </a:r>
            <a:endParaRPr lang="es-CO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0C71DE-0866-10D4-88DE-EF62ABBE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125652"/>
            <a:ext cx="9666016" cy="888152"/>
          </a:xfrm>
        </p:spPr>
        <p:txBody>
          <a:bodyPr>
            <a:normAutofit/>
          </a:bodyPr>
          <a:lstStyle/>
          <a:p>
            <a:r>
              <a:rPr lang="es-CO" sz="2000" dirty="0"/>
              <a:t>Lectura recomendada: </a:t>
            </a:r>
            <a:r>
              <a:rPr lang="es-CO" sz="2000" dirty="0">
                <a:hlinkClick r:id="rId2"/>
              </a:rPr>
              <a:t>https://miguelcostaparedes.medium.com/rest-api-benchmark-phalcon-lumen-php-vs-express-node-js-5d5539967e28</a:t>
            </a:r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91A189D-6339-FB12-C8C6-E244425E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94" y="2298941"/>
            <a:ext cx="3950180" cy="25676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2726744-DCFF-4173-60D5-6C17230C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45" y="4052032"/>
            <a:ext cx="3768183" cy="2449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25E131A-DE4A-CBEA-36CF-ACE917A4A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78" y="1969589"/>
            <a:ext cx="3710455" cy="24117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92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Introducción</a:t>
            </a:r>
          </a:p>
          <a:p>
            <a:pPr marL="457200" indent="-457200">
              <a:buSzPct val="100000"/>
            </a:pPr>
            <a:r>
              <a:rPr lang="es-ES" dirty="0" err="1"/>
              <a:t>Microframeworks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 err="1"/>
              <a:t>Flask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38999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C43C5-1A82-4798-B7B7-75549EBD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952B8-421C-568D-C1F5-53BDAF2AC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200" dirty="0"/>
              <a:t>Light, unopinionated, minimalist web framework for Python,</a:t>
            </a:r>
          </a:p>
          <a:p>
            <a:pPr marL="76200" indent="0">
              <a:buNone/>
            </a:pPr>
            <a:endParaRPr lang="en-US" sz="2200" b="1" dirty="0"/>
          </a:p>
          <a:p>
            <a:r>
              <a:rPr lang="en-US" sz="2200" b="1" dirty="0"/>
              <a:t>Web development: </a:t>
            </a:r>
            <a:r>
              <a:rPr lang="en-US" sz="2200" dirty="0"/>
              <a:t>provides a robust set of features for web and mobile applications.</a:t>
            </a:r>
          </a:p>
          <a:p>
            <a:r>
              <a:rPr lang="en-US" sz="2200" b="1" dirty="0"/>
              <a:t>APIs: </a:t>
            </a:r>
            <a:r>
              <a:rPr lang="en-US" sz="2200" dirty="0"/>
              <a:t>with a myriad of HTTP utility methods and middleware at your disposal, creating a robust API is quick and easy.</a:t>
            </a:r>
          </a:p>
          <a:p>
            <a:r>
              <a:rPr lang="en-US" sz="2200" b="1" dirty="0"/>
              <a:t>Performance: </a:t>
            </a:r>
            <a:r>
              <a:rPr lang="en-US" sz="2200" dirty="0"/>
              <a:t>provides a thin layer of fundamental web application features.</a:t>
            </a:r>
          </a:p>
          <a:p>
            <a:endParaRPr lang="es-CO" sz="2400" dirty="0"/>
          </a:p>
          <a:p>
            <a:pPr marL="76200" indent="0">
              <a:buNone/>
            </a:pP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7EE7C2-CC28-3913-6251-A6EB707C7D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1026" name="Picture 2" descr="Flask (web framework) - Wikipedia">
            <a:extLst>
              <a:ext uri="{FF2B5EF4-FFF2-40B4-BE49-F238E27FC236}">
                <a16:creationId xmlns:a16="http://schemas.microsoft.com/office/drawing/2014/main" id="{99942114-15FA-8647-0313-E7BE39B1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62" y="4569055"/>
            <a:ext cx="4880264" cy="19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2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Proyecto - </a:t>
            </a:r>
            <a:r>
              <a:rPr lang="es-CO" dirty="0" err="1"/>
              <a:t>RandomQuotes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0C71DE-0866-10D4-88DE-EF62ABBE5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553497"/>
            <a:ext cx="9666016" cy="4520732"/>
          </a:xfrm>
        </p:spPr>
        <p:txBody>
          <a:bodyPr>
            <a:normAutofit/>
          </a:bodyPr>
          <a:lstStyle/>
          <a:p>
            <a:r>
              <a:rPr lang="es-CO" sz="2200" dirty="0" err="1"/>
              <a:t>RandomQuotes</a:t>
            </a:r>
            <a:r>
              <a:rPr lang="es-CO" sz="2200" dirty="0"/>
              <a:t> es un proyecto diseñado para funcionar como un microservicio, la idea es una aplicación totalmente contenida que lo único que realizará es generar frases aleatorias.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57B1962-588D-0703-99D9-4A34CAB5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09" y="3230139"/>
            <a:ext cx="3767385" cy="3013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3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473994"/>
          </a:xfrm>
        </p:spPr>
        <p:txBody>
          <a:bodyPr>
            <a:noAutofit/>
          </a:bodyPr>
          <a:lstStyle/>
          <a:p>
            <a:r>
              <a:rPr lang="es-CO" sz="3600" dirty="0" err="1"/>
              <a:t>RandomQuotes</a:t>
            </a:r>
            <a:r>
              <a:rPr lang="es-CO" sz="3600" dirty="0"/>
              <a:t> (</a:t>
            </a:r>
            <a:r>
              <a:rPr lang="es-CO" sz="3600" dirty="0" err="1"/>
              <a:t>Flask</a:t>
            </a:r>
            <a:r>
              <a:rPr lang="es-CO" sz="3600" dirty="0"/>
              <a:t>) – árbol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666F77-5ADA-66E4-EE7E-4A4169DF3E5A}"/>
              </a:ext>
            </a:extLst>
          </p:cNvPr>
          <p:cNvSpPr/>
          <p:nvPr/>
        </p:nvSpPr>
        <p:spPr>
          <a:xfrm>
            <a:off x="7372739" y="2583779"/>
            <a:ext cx="3767561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11D717-4AC9-7F6C-0AA7-207F49C13A5C}"/>
              </a:ext>
            </a:extLst>
          </p:cNvPr>
          <p:cNvSpPr/>
          <p:nvPr/>
        </p:nvSpPr>
        <p:spPr>
          <a:xfrm>
            <a:off x="7372739" y="3482524"/>
            <a:ext cx="3767561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¿Ventajas / desventajas?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63AAD-15AE-048C-434A-AA2DA99E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71" y="2245163"/>
            <a:ext cx="4155089" cy="24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RandomQuotes</a:t>
            </a:r>
            <a:r>
              <a:rPr lang="es-CO" dirty="0"/>
              <a:t> – código randomquotes.py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5504764-6008-5D80-AA02-F0F45E42AFEF}"/>
              </a:ext>
            </a:extLst>
          </p:cNvPr>
          <p:cNvSpPr/>
          <p:nvPr/>
        </p:nvSpPr>
        <p:spPr>
          <a:xfrm>
            <a:off x="8799870" y="20233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94E1D1-A7B3-DA8A-6AFC-1114C91C3F90}"/>
              </a:ext>
            </a:extLst>
          </p:cNvPr>
          <p:cNvSpPr/>
          <p:nvPr/>
        </p:nvSpPr>
        <p:spPr>
          <a:xfrm>
            <a:off x="8799870" y="2981983"/>
            <a:ext cx="2635397" cy="130487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¿Alguna sugerencia para el equipo de desarrollo?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CAEF9D-9CFD-263A-4A25-982C0D53FC55}"/>
              </a:ext>
            </a:extLst>
          </p:cNvPr>
          <p:cNvSpPr/>
          <p:nvPr/>
        </p:nvSpPr>
        <p:spPr>
          <a:xfrm>
            <a:off x="8799870" y="4565972"/>
            <a:ext cx="2635397" cy="1304879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¿Alguien lo organizó y tiene alguna propuesta?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CDBAD-4E09-03F9-8269-3AC625C9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22" y="1343507"/>
            <a:ext cx="5343559" cy="52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ECCB86-9AC1-33A9-0435-E3A9C4D4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44" y="1340176"/>
            <a:ext cx="6325251" cy="51972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RandomQuotes</a:t>
            </a:r>
            <a:r>
              <a:rPr lang="es-CO" dirty="0"/>
              <a:t> – </a:t>
            </a:r>
            <a:r>
              <a:rPr lang="es-CO" dirty="0" err="1"/>
              <a:t>Dockerfile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E65503-81EC-FD79-EAFF-87BAE573CF7F}"/>
              </a:ext>
            </a:extLst>
          </p:cNvPr>
          <p:cNvSpPr/>
          <p:nvPr/>
        </p:nvSpPr>
        <p:spPr>
          <a:xfrm>
            <a:off x="7576598" y="1578069"/>
            <a:ext cx="3871477" cy="62657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 pegamos de una imagen de Python 3.8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5B7D6FC-5863-0F7C-3465-7488EDFAE3B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15403" y="1891358"/>
            <a:ext cx="2961195" cy="31328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EFF414-5FA3-D18C-BB98-027E7E44AD48}"/>
              </a:ext>
            </a:extLst>
          </p:cNvPr>
          <p:cNvSpPr/>
          <p:nvPr/>
        </p:nvSpPr>
        <p:spPr>
          <a:xfrm>
            <a:off x="7871533" y="2427322"/>
            <a:ext cx="3871477" cy="4437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 movemos al directorio app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700A582-5F93-AAC3-8188-9356C7286D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16236" y="2649215"/>
            <a:ext cx="2655297" cy="27368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472ACDB-DC8C-09F4-EED9-3B09866D73EE}"/>
              </a:ext>
            </a:extLst>
          </p:cNvPr>
          <p:cNvSpPr/>
          <p:nvPr/>
        </p:nvSpPr>
        <p:spPr>
          <a:xfrm>
            <a:off x="7964940" y="3372464"/>
            <a:ext cx="3871477" cy="7052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Copiamos en el directorio app los archivos requirements.txt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EA98EB1-CC30-C5C4-800F-00C98F35750A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407742" y="3725077"/>
            <a:ext cx="2557198" cy="4207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B8A7DA8-B008-14A9-06F0-15CB0A1AE86D}"/>
              </a:ext>
            </a:extLst>
          </p:cNvPr>
          <p:cNvSpPr/>
          <p:nvPr/>
        </p:nvSpPr>
        <p:spPr>
          <a:xfrm>
            <a:off x="7655224" y="4305082"/>
            <a:ext cx="4181193" cy="49585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Corremos la instalación de dependencias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5602FC3-1824-324E-3695-ABC773680F2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629400" y="4505098"/>
            <a:ext cx="1025824" cy="4791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A6D3612-C5C2-6006-A22C-52B97B99A1C6}"/>
              </a:ext>
            </a:extLst>
          </p:cNvPr>
          <p:cNvSpPr/>
          <p:nvPr/>
        </p:nvSpPr>
        <p:spPr>
          <a:xfrm>
            <a:off x="7596033" y="5806353"/>
            <a:ext cx="4181194" cy="4437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Corremos el proyecto en el puerto 8080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5B4AE6B-6050-B586-9F1C-4EBDE2E30E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6359236" y="6028246"/>
            <a:ext cx="1236797" cy="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44B08C9B-5F5E-CD0F-98E2-BE62E480C79B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4260273" y="5278582"/>
            <a:ext cx="3335760" cy="74966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8" grpId="0" animBg="1"/>
      <p:bldP spid="21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BD46F5-C8E4-651D-BCF3-781861F3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59" y="2009541"/>
            <a:ext cx="4877481" cy="335326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2418120" y="11470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Singleton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4F760F6-DC0A-F1FD-9D71-17087781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44" y="2257300"/>
            <a:ext cx="2591162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D4E309B-48A4-78A2-D2CA-CB89E37BD929}"/>
              </a:ext>
            </a:extLst>
          </p:cNvPr>
          <p:cNvSpPr/>
          <p:nvPr/>
        </p:nvSpPr>
        <p:spPr>
          <a:xfrm>
            <a:off x="7428269" y="4404588"/>
            <a:ext cx="3801705" cy="131041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usuarios necesitan acceder a la misma caja registradora. No importa quién la instancie, es la misma.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1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/>
              <a:t>Introducción</a:t>
            </a:r>
          </a:p>
          <a:p>
            <a:pPr marL="457200" indent="-457200">
              <a:buSzPct val="100000"/>
            </a:pPr>
            <a:r>
              <a:rPr lang="es-ES" dirty="0" err="1"/>
              <a:t>Microframeworks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 err="1"/>
              <a:t>Flask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7971195" y="11470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7DD3E2-3204-1861-3F6F-51F2A250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54" y="1947597"/>
            <a:ext cx="5315692" cy="38010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A12611-02AE-F9E1-CCD2-13247FB1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47" y="1795257"/>
            <a:ext cx="2553056" cy="29436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C9BE3CB-CCA1-3EC0-C48E-B1454F8CA4FD}"/>
              </a:ext>
            </a:extLst>
          </p:cNvPr>
          <p:cNvSpPr/>
          <p:nvPr/>
        </p:nvSpPr>
        <p:spPr>
          <a:xfrm>
            <a:off x="1703744" y="4976088"/>
            <a:ext cx="3801705" cy="131041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personajes en videojuegos a partir de un personaje base.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1865670" y="3156814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Builder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AB876E-C335-D208-7BA5-27CDF54C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14" y="1076324"/>
            <a:ext cx="3153381" cy="56864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FDF7A9-EA76-6D29-EEAC-359515DB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10" y="2000092"/>
            <a:ext cx="2362530" cy="226726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392CDB8-FAC3-CD74-3E25-76C88B30E96B}"/>
              </a:ext>
            </a:extLst>
          </p:cNvPr>
          <p:cNvSpPr/>
          <p:nvPr/>
        </p:nvSpPr>
        <p:spPr>
          <a:xfrm>
            <a:off x="8009295" y="4566513"/>
            <a:ext cx="3725506" cy="179618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construir instancias que pueden tener los mismos elementos pero en disposiciones o cantidades diferentes, como una pizzería virtual.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5132745" y="1023214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65B912-099A-C9F6-8535-ED40E834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676" y="1751915"/>
            <a:ext cx="3924848" cy="49060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7FE54A-1B0B-628B-634C-72EA0683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61" y="1819127"/>
            <a:ext cx="2343477" cy="211484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F52A958-4FBB-2C05-50EB-A355430D84A5}"/>
              </a:ext>
            </a:extLst>
          </p:cNvPr>
          <p:cNvSpPr/>
          <p:nvPr/>
        </p:nvSpPr>
        <p:spPr>
          <a:xfrm>
            <a:off x="8191501" y="1885950"/>
            <a:ext cx="723899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B53F44A-E308-CD0C-1E67-B9124632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8" y="4324201"/>
            <a:ext cx="2276793" cy="213389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2A9A9C9-7E32-6193-B52E-BFD42AB31C35}"/>
              </a:ext>
            </a:extLst>
          </p:cNvPr>
          <p:cNvSpPr/>
          <p:nvPr/>
        </p:nvSpPr>
        <p:spPr>
          <a:xfrm>
            <a:off x="8296276" y="4429125"/>
            <a:ext cx="723899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F405F2-D3CF-F4B8-4F45-01F65BE5C5E5}"/>
              </a:ext>
            </a:extLst>
          </p:cNvPr>
          <p:cNvSpPr/>
          <p:nvPr/>
        </p:nvSpPr>
        <p:spPr>
          <a:xfrm>
            <a:off x="9514244" y="2251938"/>
            <a:ext cx="2230081" cy="3224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producir instancias de características similares, pero con métodos o atributos diferentes, como un zoológico digital.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4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9390420" y="3309214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Adapter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5C5462-EF1E-CBFE-113B-9B4BB01B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99" y="1566550"/>
            <a:ext cx="4848902" cy="44678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089BD5A-2BE0-8963-7D42-1954FAF8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003" y="1176212"/>
            <a:ext cx="2819794" cy="180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2C3BA02-8761-89F8-5D0F-A7489603DD0B}"/>
              </a:ext>
            </a:extLst>
          </p:cNvPr>
          <p:cNvSpPr/>
          <p:nvPr/>
        </p:nvSpPr>
        <p:spPr>
          <a:xfrm>
            <a:off x="1760894" y="4090264"/>
            <a:ext cx="2306281" cy="197716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convertidor de divisas en pasarelas de pago.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113070" y="8803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Facade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BEC5D2-8AD9-D2A2-CF08-FB9A968B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57" y="1647825"/>
            <a:ext cx="4317730" cy="5210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FB4A15-87B6-A4AE-47F0-2E5CD0E3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08" y="1414350"/>
            <a:ext cx="5439534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E972E01-D0F5-53BA-9179-1DE832D2171A}"/>
              </a:ext>
            </a:extLst>
          </p:cNvPr>
          <p:cNvSpPr/>
          <p:nvPr/>
        </p:nvSpPr>
        <p:spPr>
          <a:xfrm>
            <a:off x="6609119" y="3924300"/>
            <a:ext cx="4811356" cy="16764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Boton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permita buscar una película, el servicio de </a:t>
            </a:r>
            <a:r>
              <a:rPr lang="es-CO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streaming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los subtítulos con solo buscar la película por nombre.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5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446445" y="54142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Observer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3D9FE8-7D34-5D6D-D353-556FE6D6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47" y="1009650"/>
            <a:ext cx="3399305" cy="58483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A252FD-7D7E-AC04-46C0-41050478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11" y="1242884"/>
            <a:ext cx="2886478" cy="1838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19E1124-D3F9-A862-6F2B-2F575ADAB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444" y="3290740"/>
            <a:ext cx="3658111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BB4DE89-5DE4-120D-1035-EADB23D6C931}"/>
              </a:ext>
            </a:extLst>
          </p:cNvPr>
          <p:cNvSpPr/>
          <p:nvPr/>
        </p:nvSpPr>
        <p:spPr>
          <a:xfrm>
            <a:off x="7038974" y="5524499"/>
            <a:ext cx="4600575" cy="12668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notificación inmediata de cambios del clima de una estación meteorológica a sus </a:t>
            </a:r>
            <a:r>
              <a:rPr lang="es-CO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sucriptores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1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29B1-860A-F91F-0E60-4452211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Flask</a:t>
            </a:r>
            <a:r>
              <a:rPr lang="es-CO" dirty="0"/>
              <a:t> 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827804-4EDA-C57C-1EDF-6645CBE4DB6F}"/>
              </a:ext>
            </a:extLst>
          </p:cNvPr>
          <p:cNvSpPr/>
          <p:nvPr/>
        </p:nvSpPr>
        <p:spPr>
          <a:xfrm>
            <a:off x="560745" y="423139"/>
            <a:ext cx="2635397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C6EB49-F79C-F9EF-79A2-CFBE0EDD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48" y="1266825"/>
            <a:ext cx="3023476" cy="55059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D9894E-40B1-0336-2F0E-6F78B5656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23" y="1204767"/>
            <a:ext cx="2353003" cy="2086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B9E95D-2CA8-B452-7380-8CBE10BA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636" y="3366938"/>
            <a:ext cx="3067478" cy="2143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D005632-8254-57F5-7666-F19CB24F9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508" y="4367057"/>
            <a:ext cx="2924583" cy="221963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F72146F-E494-99DE-2B65-CB5055A103B2}"/>
              </a:ext>
            </a:extLst>
          </p:cNvPr>
          <p:cNvSpPr/>
          <p:nvPr/>
        </p:nvSpPr>
        <p:spPr>
          <a:xfrm>
            <a:off x="7896225" y="1362074"/>
            <a:ext cx="4105276" cy="126682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 de uso: </a:t>
            </a:r>
            <a:r>
              <a:rPr lang="es-CO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actualizar el estado de un semáforo basado en las condiciones actuales del tráfico.</a:t>
            </a:r>
            <a:endParaRPr lang="es-CO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de </a:t>
            </a:r>
            <a:r>
              <a:rPr lang="es-CO" sz="2200" dirty="0" err="1"/>
              <a:t>Flask</a:t>
            </a:r>
            <a:r>
              <a:rPr lang="es-CO" sz="2200" dirty="0"/>
              <a:t>.</a:t>
            </a:r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EFC3CF4-CC25-2690-0673-C3251D25098D}"/>
              </a:ext>
            </a:extLst>
          </p:cNvPr>
          <p:cNvSpPr/>
          <p:nvPr/>
        </p:nvSpPr>
        <p:spPr>
          <a:xfrm>
            <a:off x="228600" y="4291445"/>
            <a:ext cx="1059873" cy="415637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¿Por qué es importante la carga rápida de las páginas web o servicios web?</a:t>
            </a:r>
          </a:p>
          <a:p>
            <a:pPr algn="just">
              <a:buSzPct val="100000"/>
            </a:pPr>
            <a:r>
              <a:rPr lang="es-CO" sz="2000" dirty="0"/>
              <a:t>¿Qué es un </a:t>
            </a:r>
            <a:r>
              <a:rPr lang="es-CO" sz="2000" dirty="0" err="1"/>
              <a:t>microframework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¿Cuáles son los beneficios de los </a:t>
            </a:r>
            <a:r>
              <a:rPr lang="es-CO" sz="2000" dirty="0" err="1"/>
              <a:t>microframeworks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¿Qué es </a:t>
            </a:r>
            <a:r>
              <a:rPr lang="es-CO" sz="2000" dirty="0" err="1"/>
              <a:t>Flask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¿Cuál es la diferencia entre </a:t>
            </a:r>
            <a:r>
              <a:rPr lang="es-CO" sz="2000" dirty="0" err="1"/>
              <a:t>Flask</a:t>
            </a:r>
            <a:r>
              <a:rPr lang="es-CO" sz="2000" dirty="0"/>
              <a:t> y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5758" y="47417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2639118"/>
          </a:xfrm>
        </p:spPr>
        <p:txBody>
          <a:bodyPr>
            <a:normAutofit/>
          </a:bodyPr>
          <a:lstStyle/>
          <a:p>
            <a:r>
              <a:rPr lang="en-US" sz="4400" dirty="0"/>
              <a:t>In the web era, faster means better?</a:t>
            </a:r>
            <a:endParaRPr lang="es-CO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4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9D4D0-B3A9-1B7F-CE3F-2B865CEF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Page load time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780E1F-5EDB-03E1-A48D-70E7FDA41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Page load time indicates the </a:t>
            </a:r>
            <a:r>
              <a:rPr lang="en-US" b="1" dirty="0"/>
              <a:t>time needed to download and view the whole content </a:t>
            </a:r>
            <a:r>
              <a:rPr lang="en-US" dirty="0"/>
              <a:t>of a web page in the browser window. This parameter is also called “page speed” (speed of the page load).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Page load time is calculated from the beginning (when you click on a link or type a web address) to the completion (when the page is fully loaded).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Is usually measured in seconds and it is formed by two components:</a:t>
            </a:r>
          </a:p>
          <a:p>
            <a:pPr lvl="1" algn="just">
              <a:buClr>
                <a:srgbClr val="009BAF"/>
              </a:buClr>
            </a:pPr>
            <a:r>
              <a:rPr lang="en-US" b="1" dirty="0"/>
              <a:t>Network and server time</a:t>
            </a:r>
            <a:r>
              <a:rPr lang="en-US" dirty="0"/>
              <a:t> is based on the internet connection speed and on how rapidly static elements as photos are displayed.</a:t>
            </a:r>
          </a:p>
          <a:p>
            <a:pPr lvl="1" algn="just">
              <a:buClr>
                <a:srgbClr val="009BAF"/>
              </a:buClr>
            </a:pPr>
            <a:r>
              <a:rPr lang="en-US" b="1" dirty="0"/>
              <a:t>Browser time</a:t>
            </a:r>
            <a:r>
              <a:rPr lang="en-US" dirty="0"/>
              <a:t> refers to how long does it take to analyze and execute the entire document and make the page available for the interaction with users.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A373B-6F42-2CF1-67F6-1A79A1CA5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956109-6CB8-0152-EF53-EB27E4FFEAC9}"/>
              </a:ext>
            </a:extLst>
          </p:cNvPr>
          <p:cNvSpPr/>
          <p:nvPr/>
        </p:nvSpPr>
        <p:spPr>
          <a:xfrm>
            <a:off x="7353075" y="6074229"/>
            <a:ext cx="3767561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¿En qué tipo de aplicaciones el browser time será mas lento?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AE98C9B-4FBF-2359-9C17-148133A44E4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601497" y="5614219"/>
            <a:ext cx="2751578" cy="79977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2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DA2E6-2B71-D3B9-3AE8-A8F52855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Page load time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C8DE17-80C2-5E00-BFF0-7B53994A9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Page load time </a:t>
            </a:r>
            <a:r>
              <a:rPr lang="en-US" b="1" dirty="0"/>
              <a:t>affects search engine rankings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Page load time optimization has a great </a:t>
            </a:r>
            <a:r>
              <a:rPr lang="en-US" b="1" dirty="0"/>
              <a:t>influence on customer’s satisfaction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Page load time drastically </a:t>
            </a:r>
            <a:r>
              <a:rPr lang="en-US" b="1" dirty="0"/>
              <a:t>affects also the bounce rate </a:t>
            </a:r>
            <a:r>
              <a:rPr lang="en-US" dirty="0"/>
              <a:t>(that is the percentage of website abandonment by users).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The data tell us that </a:t>
            </a:r>
            <a:r>
              <a:rPr lang="en-US" b="1" dirty="0"/>
              <a:t>just a second more </a:t>
            </a:r>
            <a:r>
              <a:rPr lang="en-US" dirty="0"/>
              <a:t>in the page load time produces a loss of 11% of page views, 16% of customers satisfaction and, the most important number, a loss of 7% in the conversion rate. Besides, more than a half of users (51%) don’t complete the purchase if the website is too slow and 1 in 2 abandon it if it takes more than 3 seconds to be displayed.</a:t>
            </a:r>
          </a:p>
          <a:p>
            <a:pPr algn="just"/>
            <a:r>
              <a:rPr lang="en-US" b="1" dirty="0"/>
              <a:t>Testing the loading performance of the requests and responses associated with a microservice is very important.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DF11B8-B61D-BEEE-1593-90035E96E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95C8141-C5DB-DDC8-8270-8975EF1DE308}"/>
              </a:ext>
            </a:extLst>
          </p:cNvPr>
          <p:cNvSpPr/>
          <p:nvPr/>
        </p:nvSpPr>
        <p:spPr>
          <a:xfrm>
            <a:off x="2771775" y="6074229"/>
            <a:ext cx="8348861" cy="6795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Para desarrollar aplicaciones más “ligeras” necesitamos de </a:t>
            </a:r>
            <a:r>
              <a:rPr lang="es-CO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 livianos que permitan desarrollarlas con los componentes necesarios.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Introducción</a:t>
            </a:r>
          </a:p>
          <a:p>
            <a:pPr marL="457200" indent="-457200">
              <a:buSzPct val="100000"/>
            </a:pPr>
            <a:r>
              <a:rPr lang="es-ES" b="1" dirty="0" err="1"/>
              <a:t>Microframeworks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 err="1"/>
              <a:t>Flask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054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AC1A96-AE08-1D67-F9D9-A833D38B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Microframework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94B2AC-DB60-893A-7948-0F8D09385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microframework</a:t>
            </a:r>
            <a:r>
              <a:rPr lang="en-US" dirty="0"/>
              <a:t> is a term used to refer to minimalistic web application frameworks. It is contrasted with full-stack frameworks.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</a:t>
            </a:r>
            <a:r>
              <a:rPr lang="en-US" b="1" dirty="0"/>
              <a:t>lacks most of the functionality </a:t>
            </a:r>
            <a:r>
              <a:rPr lang="en-US" dirty="0"/>
              <a:t>which is common to expect in a full-fledged web application framework, such as: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Accounts, authentication, authorization, roles.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Database abstraction via an object-relational mapping.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Input validation and input sanitation.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Web template engine.</a:t>
            </a:r>
          </a:p>
          <a:p>
            <a:pPr lvl="1" algn="just">
              <a:buClr>
                <a:srgbClr val="009BAF"/>
              </a:buClr>
            </a:pPr>
            <a:r>
              <a:rPr lang="en-US" dirty="0"/>
              <a:t>Etc.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89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AC1A96-AE08-1D67-F9D9-A833D38B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Microframeworks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microservices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94B2AC-DB60-893A-7948-0F8D09385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Microframeworks are often specifically designed for </a:t>
            </a:r>
            <a:r>
              <a:rPr lang="en-US" sz="2400" b="1" dirty="0"/>
              <a:t>building the APIs for another service or application</a:t>
            </a:r>
            <a:r>
              <a:rPr lang="en-US" sz="2400" dirty="0"/>
              <a:t>. For example, Lumen microframework is designed for Microservices development and API development.</a:t>
            </a:r>
            <a:endParaRPr lang="es-CO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ABAED15-E9D6-7A0F-C8B2-4F28D680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911" y="2969800"/>
            <a:ext cx="3433346" cy="1723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560D21D-8A29-B4C7-2F77-AC29C427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33" y="4862997"/>
            <a:ext cx="6362173" cy="1714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E95F7-D1A2-9EFF-544F-A4E05180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57" y="2885032"/>
            <a:ext cx="2286606" cy="171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2A1B01-B8BA-65AA-C239-BB1AC70A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00" y="3201889"/>
            <a:ext cx="2286606" cy="12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79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BAC1A96-AE08-1D67-F9D9-A833D38B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When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use </a:t>
            </a:r>
            <a:r>
              <a:rPr lang="es-CO" dirty="0" err="1"/>
              <a:t>Microframeworks</a:t>
            </a:r>
            <a:r>
              <a:rPr lang="es-CO" dirty="0"/>
              <a:t>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94B2AC-DB60-893A-7948-0F8D09385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109453"/>
            <a:ext cx="9666016" cy="522514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Microframeworks</a:t>
            </a:r>
            <a:r>
              <a:rPr lang="en-US" sz="2400" dirty="0"/>
              <a:t> offer many advantages, especially in early stages of development, where development speed is needed.</a:t>
            </a:r>
          </a:p>
          <a:p>
            <a:endParaRPr lang="en-US" sz="2400" dirty="0"/>
          </a:p>
          <a:p>
            <a:r>
              <a:rPr lang="en-US" sz="2400" dirty="0"/>
              <a:t>By keeping the bare minimum elements that developers need to create and deploy an application, </a:t>
            </a:r>
            <a:r>
              <a:rPr lang="en-US" sz="2400" b="1" dirty="0"/>
              <a:t>Microframeworks</a:t>
            </a:r>
            <a:r>
              <a:rPr lang="en-US" sz="2400" dirty="0"/>
              <a:t> offer agility and flexibility that optimizes development time.</a:t>
            </a:r>
          </a:p>
          <a:p>
            <a:endParaRPr lang="en-US" sz="2400" dirty="0"/>
          </a:p>
          <a:p>
            <a:r>
              <a:rPr lang="en-US" sz="2400" dirty="0"/>
              <a:t>Microframeworks are commonly used for:</a:t>
            </a:r>
          </a:p>
          <a:p>
            <a:pPr lvl="1"/>
            <a:r>
              <a:rPr lang="en-US" sz="2000" dirty="0"/>
              <a:t>Creating communication APIs with other platforms.</a:t>
            </a:r>
          </a:p>
          <a:p>
            <a:pPr lvl="1"/>
            <a:r>
              <a:rPr lang="en-US" sz="2000" dirty="0"/>
              <a:t>Creating small web pages/landing pages.</a:t>
            </a:r>
          </a:p>
          <a:p>
            <a:pPr lvl="1"/>
            <a:r>
              <a:rPr lang="en-US" sz="2000" dirty="0"/>
              <a:t>Web apps that communicate with other systems (frontend).</a:t>
            </a:r>
          </a:p>
          <a:p>
            <a:pPr lvl="1"/>
            <a:r>
              <a:rPr lang="en-US" sz="2000" dirty="0"/>
              <a:t>Management of the backend of apps (usually mobile), handling data and communications.</a:t>
            </a:r>
          </a:p>
          <a:p>
            <a:pPr lvl="1"/>
            <a:r>
              <a:rPr lang="en-US" sz="2000" dirty="0"/>
              <a:t>Admin panel for a device or concrete task.</a:t>
            </a:r>
          </a:p>
          <a:p>
            <a:pPr lvl="1"/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D7C68-50AC-F9A0-211E-1572595C7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06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9335C56-0750-452C-90C3-86FE21DA9655}"/>
</file>

<file path=customXml/itemProps2.xml><?xml version="1.0" encoding="utf-8"?>
<ds:datastoreItem xmlns:ds="http://schemas.openxmlformats.org/officeDocument/2006/customXml" ds:itemID="{0BCD99E6-62A8-4C08-9E9D-EBDC8561B2D0}"/>
</file>

<file path=customXml/itemProps3.xml><?xml version="1.0" encoding="utf-8"?>
<ds:datastoreItem xmlns:ds="http://schemas.openxmlformats.org/officeDocument/2006/customXml" ds:itemID="{E97F2693-3817-4ECE-917F-5C6D92EDD2C6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7348</TotalTime>
  <Words>1312</Words>
  <Application>Microsoft Office PowerPoint</Application>
  <PresentationFormat>Panorámica</PresentationFormat>
  <Paragraphs>155</Paragraphs>
  <Slides>29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Modelo centrado en el estudiante</vt:lpstr>
      <vt:lpstr>Nicolas Ramirez Velez</vt:lpstr>
      <vt:lpstr>Agenda</vt:lpstr>
      <vt:lpstr>In the web era, faster means better?</vt:lpstr>
      <vt:lpstr>Page load time</vt:lpstr>
      <vt:lpstr>Page load time – II </vt:lpstr>
      <vt:lpstr>Agenda</vt:lpstr>
      <vt:lpstr>Microframework</vt:lpstr>
      <vt:lpstr>Microframeworks for microservices</vt:lpstr>
      <vt:lpstr>When to use Microframeworks?</vt:lpstr>
      <vt:lpstr>Microframewroks vs. Full Stack Frameworks</vt:lpstr>
      <vt:lpstr>Microframewroks vs. Full Stack Frameworks</vt:lpstr>
      <vt:lpstr>Comparación de rendimiento de varios micro-frameworks</vt:lpstr>
      <vt:lpstr>Agenda</vt:lpstr>
      <vt:lpstr>Flask</vt:lpstr>
      <vt:lpstr>Proyecto - RandomQuotes</vt:lpstr>
      <vt:lpstr>RandomQuotes (Flask) – árbol de directorios</vt:lpstr>
      <vt:lpstr>RandomQuotes – código randomquotes.py</vt:lpstr>
      <vt:lpstr>RandomQuotes – Dockerfile</vt:lpstr>
      <vt:lpstr>Flask – Patrones de Diseño</vt:lpstr>
      <vt:lpstr>Flask – Patrones de Diseño</vt:lpstr>
      <vt:lpstr>Flask – Patrones de Diseño</vt:lpstr>
      <vt:lpstr>Flask – Patrones de Diseño</vt:lpstr>
      <vt:lpstr>Flask – Patrones de Diseño</vt:lpstr>
      <vt:lpstr>Flask – Patrones de Diseño</vt:lpstr>
      <vt:lpstr>Flask – Patrones de Diseño</vt:lpstr>
      <vt:lpstr>Flask – Patrones de Diseño</vt:lpstr>
      <vt:lpstr>Ejercicio</vt:lpstr>
      <vt:lpstr>Recapitulemos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585</cp:revision>
  <dcterms:created xsi:type="dcterms:W3CDTF">2019-04-28T13:56:44Z</dcterms:created>
  <dcterms:modified xsi:type="dcterms:W3CDTF">2025-04-04T12:35:53Z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